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300" r:id="rId2"/>
    <p:sldId id="281" r:id="rId3"/>
    <p:sldId id="304" r:id="rId4"/>
    <p:sldId id="305" r:id="rId5"/>
    <p:sldId id="301" r:id="rId6"/>
    <p:sldId id="299" r:id="rId7"/>
    <p:sldId id="298" r:id="rId8"/>
    <p:sldId id="302" r:id="rId9"/>
    <p:sldId id="290" r:id="rId10"/>
    <p:sldId id="307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DA0"/>
    <a:srgbClr val="4456DB"/>
    <a:srgbClr val="941100"/>
    <a:srgbClr val="820F00"/>
    <a:srgbClr val="A3113C"/>
    <a:srgbClr val="B55611"/>
    <a:srgbClr val="640B25"/>
    <a:srgbClr val="929000"/>
    <a:srgbClr val="3860A6"/>
    <a:srgbClr val="292E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0"/>
    <p:restoredTop sz="94694"/>
  </p:normalViewPr>
  <p:slideViewPr>
    <p:cSldViewPr snapToGrid="0" snapToObjects="1">
      <p:cViewPr varScale="1">
        <p:scale>
          <a:sx n="133" d="100"/>
          <a:sy n="133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FC949-38BF-5E4A-91AF-F90B5D90522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86727-3BB5-1646-944E-B0EB068FA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0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Nicolas-Andr%C3%A9_Monsiau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 débat de Socrate et Aspasie</a:t>
            </a:r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Nicolas-André Monsiau"/>
              </a:rPr>
              <a:t>Nicolas-André Monsiau</a:t>
            </a:r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vers 1800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86727-3BB5-1646-944E-B0EB068FA88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80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86727-3BB5-1646-944E-B0EB068FA88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05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3F5A9-2B36-1746-87BA-99E46648A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56500D-33E4-6C4A-AD87-7B0D02EC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D132F3-2AFF-3540-B4A0-42612C37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7E8C63-739E-E541-BEDD-3CA04B9DA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9CCA99-5E4E-D643-A5EC-D6946642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98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09946-600A-D34C-B2BE-32DC1BF4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F0C500-7359-8249-BEE0-90B3D5AF5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22D0A0-2294-C04B-9837-1F5FFD75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B475AB-188F-8648-9DB4-9D1CA5F7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1EBE4-ED1F-AA42-A41D-D007C6B4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1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011369-43FF-5841-9150-00EE44C80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1BD84C-1C4E-6E42-899E-3B750C5AF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6820DA-B965-524C-89D9-13796361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B39BBB-A079-2842-9A36-A6856278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EA40E-0B6A-9049-8FFC-8DF5B7BF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11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114B1-11A5-664F-8BBC-57E0CAB4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A51E8E-F6E8-AB40-BB99-CCD75DB4A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C0E2E5-6FED-FF4E-86CC-379FB99D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0AB73B-B73A-554D-847D-889EA1B2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D1BAA7-D38C-DF43-A18A-6CAF90F2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27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88528-3E2C-B245-9E75-38DB748F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697084-BF78-DF4A-9F3D-5DEB1D8C5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6FB16B-205C-E04A-8B20-FA9D0EE1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E471B9-B821-474B-AD15-14AB4080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628F1A-C149-A742-B58B-3C7CA164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79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76587-959C-8946-9F3C-6D6BA723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13815-02D3-1549-AE4A-DE90734FE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571554-451B-CF4A-AEFC-8D5399A80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9F0890-930A-1546-84E2-2D1353115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A5D271-C100-FB41-AE29-4D651D21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50A6BD-87A3-6543-A8B7-BE3C6F8A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20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6869D-F633-C44E-832E-51610552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080CAA-BC3D-CB4F-9A33-71A3D0154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450EBB-966B-9747-893C-C3D484FFC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1B8F7B-A023-1E4C-9EF5-A506B04EE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2A7DB2-8EAF-9748-9975-A7C8F44FC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72EEF0-9B2F-6141-94FF-07332CDA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EBE19E-277B-D044-9332-3956AB25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ED94CE-4146-B246-9ABB-B381A210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95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7D563-8620-4E43-9DF7-91763F58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DC3DBE-9988-3340-B607-8DAF0AD4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36BFF-29CE-534F-904F-2E30C717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379211-EC05-8D4E-971A-021C9D0F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09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F7C32E-C179-974B-9733-9E17F934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02B3B0-FAB7-5C4B-AD4D-7F5E21EA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4031F7-36BB-F44F-BC42-9FE05C77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42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1013D-B07B-7740-A830-81D423B9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AAF167-B6A3-7844-9BCA-D1D69369F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AD1950-0200-EB47-ABDC-12F5A1D2D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4D533D-2EC0-454C-8247-7FA936C9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0948E0-C8D7-C645-A5C1-A2683E47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234197-5630-FE4B-81C4-D37D21BD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54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61CE5-CDC7-B149-89A2-2A0B8F2E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F4294-2B1D-A54E-BF83-2F5FA42DB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0F6B58-21AD-804A-93FB-FF2AF22EB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52AAEC-4D32-E94F-893C-083214E65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F775FD-B854-0B45-8891-41C6D477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CCD909-D375-9741-8858-C78D49C3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55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6FB6890-11DE-E243-94DC-13E48541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B214A4-F194-7A4F-AF43-2E8F3C5DA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86CE50-D9D4-3440-9567-0A3F8CF721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6854D-29F8-A645-A830-7FFB2B0B899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D43AD2-739E-6043-A355-60191ECA9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5BF3D-16F2-9D45-92DF-74B55D526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85D78-DAA1-0C41-BAD6-9832E2BB2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74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iereneevivien.unblog.f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4C343-B712-984E-A047-68D1FE97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Une image contenant peinture, habits, art, mythologie&#10;&#10;Description générée automatiquement">
            <a:extLst>
              <a:ext uri="{FF2B5EF4-FFF2-40B4-BE49-F238E27FC236}">
                <a16:creationId xmlns:a16="http://schemas.microsoft.com/office/drawing/2014/main" id="{1230B83C-543D-9B4A-B4D3-47D0CF5A5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8" b="530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4" name="Image 3" descr="Une image contenant peinture, habits, art, mythologie&#10;&#10;Description générée automatiquement">
            <a:extLst>
              <a:ext uri="{FF2B5EF4-FFF2-40B4-BE49-F238E27FC236}">
                <a16:creationId xmlns:a16="http://schemas.microsoft.com/office/drawing/2014/main" id="{49F87CE1-F7FF-2945-BF65-DBAC43FA0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8" b="530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  <a:effectLst>
            <a:softEdge rad="12573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4032F2-8A4D-1C4F-A208-662F83981E68}"/>
              </a:ext>
            </a:extLst>
          </p:cNvPr>
          <p:cNvSpPr txBox="1"/>
          <p:nvPr/>
        </p:nvSpPr>
        <p:spPr>
          <a:xfrm>
            <a:off x="2633030" y="2492519"/>
            <a:ext cx="7184571" cy="4334007"/>
          </a:xfrm>
          <a:prstGeom prst="rect">
            <a:avLst/>
          </a:prstGeom>
          <a:solidFill>
            <a:schemeClr val="tx1">
              <a:alpha val="86000"/>
            </a:schemeClr>
          </a:solidFill>
          <a:effectLst>
            <a:softEdge rad="736600"/>
          </a:effectLst>
        </p:spPr>
        <p:txBody>
          <a:bodyPr wrap="square" rtlCol="0">
            <a:spAutoFit/>
          </a:bodyPr>
          <a:lstStyle/>
          <a:p>
            <a:pPr algn="ctr" defTabSz="775777">
              <a:spcAft>
                <a:spcPts val="504"/>
              </a:spcAft>
            </a:pPr>
            <a:r>
              <a:rPr lang="fr-FR" sz="4800" b="1" kern="1200" dirty="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CONFERENCE</a:t>
            </a:r>
            <a:endParaRPr lang="fr-FR" sz="4800" kern="1200" dirty="0">
              <a:solidFill>
                <a:schemeClr val="bg1"/>
              </a:solidFill>
              <a:latin typeface="Calisto MT" panose="02040603050505030304" pitchFamily="18" charset="77"/>
              <a:ea typeface="+mn-ea"/>
              <a:cs typeface="+mn-cs"/>
            </a:endParaRPr>
          </a:p>
          <a:p>
            <a:pPr algn="ctr" defTabSz="775777">
              <a:spcAft>
                <a:spcPts val="504"/>
              </a:spcAft>
            </a:pPr>
            <a:r>
              <a:rPr lang="fr-FR" sz="3394" b="1" kern="1200" dirty="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Les salons littéraires féminins </a:t>
            </a:r>
          </a:p>
          <a:p>
            <a:pPr algn="ctr" defTabSz="775777">
              <a:spcAft>
                <a:spcPts val="504"/>
              </a:spcAft>
            </a:pPr>
            <a:r>
              <a:rPr lang="fr-FR" sz="28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Des cours d’</a:t>
            </a:r>
            <a:r>
              <a:rPr lang="fr-FR" sz="2800" b="1" i="1" kern="1200" dirty="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amour aux bureaux d’esprit</a:t>
            </a:r>
          </a:p>
          <a:p>
            <a:pPr algn="ctr" defTabSz="775777">
              <a:spcAft>
                <a:spcPts val="504"/>
              </a:spcAft>
            </a:pPr>
            <a:endParaRPr lang="fr-FR" sz="2400" b="1" kern="1200" dirty="0">
              <a:solidFill>
                <a:schemeClr val="bg1"/>
              </a:solidFill>
              <a:latin typeface="Calisto MT" panose="02040603050505030304" pitchFamily="18" charset="77"/>
              <a:ea typeface="+mn-ea"/>
              <a:cs typeface="+mn-cs"/>
            </a:endParaRPr>
          </a:p>
          <a:p>
            <a:pPr algn="ctr" defTabSz="775777">
              <a:spcAft>
                <a:spcPts val="504"/>
              </a:spcAft>
            </a:pPr>
            <a:r>
              <a:rPr lang="fr-FR" sz="2400" b="1" kern="1200" dirty="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par Marie Reynaud-</a:t>
            </a:r>
            <a:r>
              <a:rPr lang="fr-FR" sz="2400" b="1" kern="1200" dirty="0" err="1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Vermunt</a:t>
            </a:r>
            <a:endParaRPr lang="fr-FR" sz="2400" b="1" kern="1200" dirty="0">
              <a:solidFill>
                <a:schemeClr val="bg1"/>
              </a:solidFill>
              <a:latin typeface="Calisto MT" panose="02040603050505030304" pitchFamily="18" charset="77"/>
              <a:ea typeface="+mn-ea"/>
              <a:cs typeface="+mn-cs"/>
            </a:endParaRPr>
          </a:p>
          <a:p>
            <a:pPr algn="ctr" defTabSz="775777">
              <a:spcAft>
                <a:spcPts val="504"/>
              </a:spcAft>
            </a:pPr>
            <a:r>
              <a:rPr lang="fr-FR" sz="2400" b="1" kern="1200" dirty="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Présidente de l’Académie Renée Vivien</a:t>
            </a:r>
            <a:endParaRPr lang="fr-FR" sz="2400" b="1" dirty="0">
              <a:solidFill>
                <a:schemeClr val="bg1"/>
              </a:solidFill>
              <a:latin typeface="Calisto MT" panose="02040603050505030304" pitchFamily="18" charset="77"/>
            </a:endParaRPr>
          </a:p>
          <a:p>
            <a:pPr algn="ctr" defTabSz="775777">
              <a:spcAft>
                <a:spcPts val="504"/>
              </a:spcAft>
            </a:pPr>
            <a:endParaRPr lang="fr-FR" sz="2036" i="1" dirty="0">
              <a:solidFill>
                <a:schemeClr val="bg1"/>
              </a:solidFill>
              <a:latin typeface="Calisto MT" panose="02040603050505030304" pitchFamily="18" charset="77"/>
            </a:endParaRPr>
          </a:p>
          <a:p>
            <a:pPr algn="ctr" defTabSz="775777">
              <a:spcAft>
                <a:spcPts val="504"/>
              </a:spcAft>
            </a:pPr>
            <a:r>
              <a:rPr lang="fr-FR" sz="2000" b="1" kern="1200" dirty="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UTL </a:t>
            </a:r>
            <a:r>
              <a:rPr lang="fr-FR" sz="2000" b="1" kern="120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du </a:t>
            </a:r>
            <a:r>
              <a:rPr lang="fr-FR" sz="2000" b="1">
                <a:solidFill>
                  <a:schemeClr val="bg1"/>
                </a:solidFill>
                <a:latin typeface="Calisto MT" panose="02040603050505030304" pitchFamily="18" charset="77"/>
              </a:rPr>
              <a:t>G</a:t>
            </a:r>
            <a:r>
              <a:rPr lang="fr-FR" sz="2000" b="1" kern="120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rand Briançonnais</a:t>
            </a:r>
            <a:endParaRPr lang="fr-FR" sz="2000" b="1" kern="1200" dirty="0">
              <a:solidFill>
                <a:schemeClr val="bg1"/>
              </a:solidFill>
              <a:latin typeface="Calisto MT" panose="02040603050505030304" pitchFamily="18" charset="77"/>
              <a:ea typeface="+mn-ea"/>
              <a:cs typeface="+mn-cs"/>
            </a:endParaRPr>
          </a:p>
          <a:p>
            <a:pPr algn="ctr" defTabSz="775777">
              <a:spcAft>
                <a:spcPts val="504"/>
              </a:spcAft>
            </a:pPr>
            <a:r>
              <a:rPr lang="fr-FR" sz="2000" b="1" i="1" kern="1200" dirty="0">
                <a:solidFill>
                  <a:schemeClr val="bg1"/>
                </a:solidFill>
                <a:latin typeface="Calisto MT" panose="02040603050505030304" pitchFamily="18" charset="77"/>
                <a:ea typeface="+mn-ea"/>
                <a:cs typeface="+mn-cs"/>
              </a:rPr>
              <a:t>Jeudi 4 avril 2023 à 18h</a:t>
            </a:r>
          </a:p>
        </p:txBody>
      </p:sp>
      <p:pic>
        <p:nvPicPr>
          <p:cNvPr id="12" name="Image 11" descr="Une image contenant symbole, Emblème, Marque, logo&#10;&#10;Description générée automatiquement">
            <a:extLst>
              <a:ext uri="{FF2B5EF4-FFF2-40B4-BE49-F238E27FC236}">
                <a16:creationId xmlns:a16="http://schemas.microsoft.com/office/drawing/2014/main" id="{69553006-4899-5946-B0FF-E5A994D4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378" y="5841470"/>
            <a:ext cx="970280" cy="954374"/>
          </a:xfrm>
          <a:prstGeom prst="rect">
            <a:avLst/>
          </a:prstGeom>
        </p:spPr>
      </p:pic>
      <p:pic>
        <p:nvPicPr>
          <p:cNvPr id="13" name="Picture 1" descr="page1image1813920">
            <a:extLst>
              <a:ext uri="{FF2B5EF4-FFF2-40B4-BE49-F238E27FC236}">
                <a16:creationId xmlns:a16="http://schemas.microsoft.com/office/drawing/2014/main" id="{59D6FC12-2446-3A45-AF7D-6F12A012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2" y="5802688"/>
            <a:ext cx="941738" cy="10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2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ymbole, Emblème, Marque, logo&#10;&#10;Description générée automatiquement">
            <a:extLst>
              <a:ext uri="{FF2B5EF4-FFF2-40B4-BE49-F238E27FC236}">
                <a16:creationId xmlns:a16="http://schemas.microsoft.com/office/drawing/2014/main" id="{17C3390B-3AD1-BD44-9FB5-8BBE52A4F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3" r="-1" b="73"/>
          <a:stretch/>
        </p:blipFill>
        <p:spPr>
          <a:xfrm>
            <a:off x="5715779" y="445379"/>
            <a:ext cx="6397248" cy="617460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727977D-2FE5-8747-93BD-361F840D42D2}"/>
              </a:ext>
            </a:extLst>
          </p:cNvPr>
          <p:cNvSpPr txBox="1"/>
          <p:nvPr/>
        </p:nvSpPr>
        <p:spPr>
          <a:xfrm>
            <a:off x="189057" y="5578547"/>
            <a:ext cx="5592417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http://www.academiereneevivien.unblog.fr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vermuntm8@gmail.com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27D23EB-405C-B44E-B13E-8901D0295A31}"/>
              </a:ext>
            </a:extLst>
          </p:cNvPr>
          <p:cNvSpPr txBox="1"/>
          <p:nvPr/>
        </p:nvSpPr>
        <p:spPr>
          <a:xfrm>
            <a:off x="123362" y="567131"/>
            <a:ext cx="5592417" cy="376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Prochain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rendez-vous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poétique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l’UTL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club de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poésie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Vendredi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10h</a:t>
            </a:r>
          </a:p>
        </p:txBody>
      </p:sp>
    </p:spTree>
    <p:extLst>
      <p:ext uri="{BB962C8B-B14F-4D97-AF65-F5344CB8AC3E}">
        <p14:creationId xmlns:p14="http://schemas.microsoft.com/office/powerpoint/2010/main" val="304111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habits, peinture, art, femme&#10;&#10;Description générée automatiquement">
            <a:extLst>
              <a:ext uri="{FF2B5EF4-FFF2-40B4-BE49-F238E27FC236}">
                <a16:creationId xmlns:a16="http://schemas.microsoft.com/office/drawing/2014/main" id="{1DDB1D5F-F7C4-3C46-BED3-5B79E4944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42"/>
          <a:stretch/>
        </p:blipFill>
        <p:spPr>
          <a:xfrm>
            <a:off x="-18174" y="1282"/>
            <a:ext cx="12191980" cy="68567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97498C-FE9B-1E4A-ABF0-E7A9DE2C8D57}"/>
              </a:ext>
            </a:extLst>
          </p:cNvPr>
          <p:cNvSpPr/>
          <p:nvPr/>
        </p:nvSpPr>
        <p:spPr>
          <a:xfrm>
            <a:off x="8232633" y="4837378"/>
            <a:ext cx="35593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sto MT" panose="02040603050505030304" pitchFamily="18" charset="77"/>
              </a:rPr>
              <a:t>F</a:t>
            </a:r>
            <a:r>
              <a:rPr lang="fr-FR" sz="280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amiliers </a:t>
            </a:r>
            <a:endParaRPr lang="fr-FR" sz="2800" dirty="0">
              <a:solidFill>
                <a:schemeClr val="accent6">
                  <a:lumMod val="40000"/>
                  <a:lumOff val="60000"/>
                </a:schemeClr>
              </a:solidFill>
              <a:latin typeface="Calisto MT" panose="02040603050505030304" pitchFamily="18" charset="77"/>
            </a:endParaRPr>
          </a:p>
          <a:p>
            <a:pPr algn="r"/>
            <a:r>
              <a:rPr lang="fr-FR" sz="280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Habitués du salon</a:t>
            </a:r>
          </a:p>
          <a:p>
            <a:pPr algn="r"/>
            <a:r>
              <a:rPr lang="fr-FR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sto MT" panose="02040603050505030304" pitchFamily="18" charset="77"/>
              </a:rPr>
              <a:t>O</a:t>
            </a:r>
            <a:r>
              <a:rPr lang="fr-FR" sz="280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u bien invités</a:t>
            </a:r>
          </a:p>
          <a:p>
            <a:pPr algn="r"/>
            <a:endParaRPr lang="fr-FR" sz="2800" cap="none" spc="0" dirty="0">
              <a:ln w="0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4D2F14-0FFF-4646-8D8D-EFDB3D04653B}"/>
              </a:ext>
            </a:extLst>
          </p:cNvPr>
          <p:cNvSpPr/>
          <p:nvPr/>
        </p:nvSpPr>
        <p:spPr>
          <a:xfrm>
            <a:off x="184254" y="4706833"/>
            <a:ext cx="552559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sto MT" panose="02040603050505030304" pitchFamily="18" charset="77"/>
              </a:rPr>
              <a:t>A</a:t>
            </a:r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ttirés vers les </a:t>
            </a:r>
            <a:r>
              <a:rPr lang="fr-FR" sz="2800" b="0" i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Belles-lettres</a:t>
            </a:r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 </a:t>
            </a:r>
          </a:p>
          <a:p>
            <a:r>
              <a:rPr lang="fr-FR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sto MT" panose="02040603050505030304" pitchFamily="18" charset="77"/>
              </a:rPr>
              <a:t>L</a:t>
            </a:r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a </a:t>
            </a:r>
            <a:r>
              <a:rPr lang="fr-FR" sz="2800" b="0" i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poésie</a:t>
            </a:r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, la </a:t>
            </a:r>
            <a:r>
              <a:rPr lang="fr-FR" sz="2800" b="0" i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littérature</a:t>
            </a:r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, le </a:t>
            </a:r>
            <a:r>
              <a:rPr lang="fr-FR" sz="2800" b="0" i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théâtre</a:t>
            </a:r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, </a:t>
            </a:r>
          </a:p>
          <a:p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Les </a:t>
            </a:r>
            <a:r>
              <a:rPr lang="fr-FR" sz="2800" b="0" i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arts</a:t>
            </a:r>
            <a:r>
              <a:rPr lang="fr-FR" sz="28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 , les </a:t>
            </a:r>
            <a:r>
              <a:rPr lang="fr-FR" sz="2800" b="0" i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sto MT" panose="02040603050505030304" pitchFamily="18" charset="77"/>
              </a:rPr>
              <a:t>sciences, la politique</a:t>
            </a:r>
            <a:endParaRPr lang="fr-FR" sz="2800" b="1" cap="none" spc="0" dirty="0">
              <a:ln w="0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C0A52E-972D-1347-A60D-B4707BF79E41}"/>
              </a:ext>
            </a:extLst>
          </p:cNvPr>
          <p:cNvSpPr/>
          <p:nvPr/>
        </p:nvSpPr>
        <p:spPr>
          <a:xfrm>
            <a:off x="395711" y="3137835"/>
            <a:ext cx="115011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sto MT" panose="02040603050505030304" pitchFamily="18" charset="77"/>
              </a:rPr>
              <a:t>R</a:t>
            </a:r>
            <a:r>
              <a:rPr lang="fr-FR" sz="2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sto MT" panose="02040603050505030304" pitchFamily="18" charset="77"/>
              </a:rPr>
              <a:t>éunions à date convenue d’hommes et de femmes lettrés</a:t>
            </a:r>
          </a:p>
          <a:p>
            <a:r>
              <a:rPr lang="fr-FR" sz="2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sto MT" panose="02040603050505030304" pitchFamily="18" charset="77"/>
              </a:rPr>
              <a:t> Bourgeois ou nobles </a:t>
            </a:r>
            <a:r>
              <a:rPr lang="fr-FR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sto MT" panose="02040603050505030304" pitchFamily="18" charset="77"/>
              </a:rPr>
              <a:t>                                                    A Paris et en province</a:t>
            </a:r>
            <a:endParaRPr lang="fr-FR" sz="2800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sto MT" panose="02040603050505030304" pitchFamily="18" charset="77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355BBC5-E5DB-C14B-9ECD-8D301E5DF68A}"/>
              </a:ext>
            </a:extLst>
          </p:cNvPr>
          <p:cNvSpPr txBox="1">
            <a:spLocks/>
          </p:cNvSpPr>
          <p:nvPr/>
        </p:nvSpPr>
        <p:spPr>
          <a:xfrm>
            <a:off x="395712" y="462013"/>
            <a:ext cx="11396223" cy="2213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ctr"/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Un salon </a:t>
            </a:r>
            <a:r>
              <a:rPr lang="en-US" sz="4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littéraire</a:t>
            </a: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, </a:t>
            </a:r>
            <a:r>
              <a:rPr lang="en-US" sz="4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qu’est-ce</a:t>
            </a:r>
            <a:r>
              <a:rPr lang="en-US" sz="48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 que </a:t>
            </a:r>
            <a:r>
              <a:rPr lang="en-US" sz="4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c’est</a:t>
            </a:r>
            <a:r>
              <a:rPr lang="en-US" sz="48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 ? </a:t>
            </a:r>
          </a:p>
          <a:p>
            <a:pPr algn="ctr"/>
            <a:endParaRPr lang="en-US" sz="1800" b="1" i="1" dirty="0">
              <a:solidFill>
                <a:schemeClr val="accent5">
                  <a:lumMod val="40000"/>
                  <a:lumOff val="60000"/>
                </a:schemeClr>
              </a:solidFill>
              <a:latin typeface="Calisto MT" panose="02040603050505030304" pitchFamily="18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Un </a:t>
            </a:r>
            <a:r>
              <a:rPr lang="en-US" sz="2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espace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 de </a:t>
            </a:r>
            <a:r>
              <a:rPr lang="en-US" sz="2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liberté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 </a:t>
            </a:r>
            <a:r>
              <a:rPr lang="en-US" sz="2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culturelle</a:t>
            </a:r>
            <a:endParaRPr lang="en-US" sz="2400" b="1" i="1" dirty="0">
              <a:solidFill>
                <a:schemeClr val="accent3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                                               Une enclave de </a:t>
            </a:r>
            <a:r>
              <a:rPr lang="en-US" sz="2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l’esprit</a:t>
            </a:r>
            <a:endParaRPr lang="en-US" sz="2400" b="1" i="1" dirty="0">
              <a:solidFill>
                <a:schemeClr val="accent3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Le </a:t>
            </a:r>
            <a:r>
              <a:rPr lang="en-US" sz="2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théâtre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 de </a:t>
            </a:r>
            <a:r>
              <a:rPr lang="en-US" sz="2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l’émancipation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 de la femme</a:t>
            </a:r>
          </a:p>
        </p:txBody>
      </p:sp>
    </p:spTree>
    <p:extLst>
      <p:ext uri="{BB962C8B-B14F-4D97-AF65-F5344CB8AC3E}">
        <p14:creationId xmlns:p14="http://schemas.microsoft.com/office/powerpoint/2010/main" val="2607745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habits, peinture, femme, art&#10;&#10;Description générée automatiquement">
            <a:extLst>
              <a:ext uri="{FF2B5EF4-FFF2-40B4-BE49-F238E27FC236}">
                <a16:creationId xmlns:a16="http://schemas.microsoft.com/office/drawing/2014/main" id="{A0D2A7CE-D375-D34B-9AC9-13E9B4495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10" r="-1" b="17200"/>
          <a:stretch/>
        </p:blipFill>
        <p:spPr>
          <a:xfrm>
            <a:off x="9515" y="-3"/>
            <a:ext cx="12182474" cy="6858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A6B0999-BF16-C94A-879C-208CEB36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1" y="468611"/>
            <a:ext cx="4140030" cy="336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Calisto MT" panose="02040603050505030304" pitchFamily="18" charset="77"/>
              </a:rPr>
              <a:t>Les </a:t>
            </a:r>
            <a:r>
              <a:rPr lang="en-US" b="1" kern="1200" dirty="0" err="1">
                <a:solidFill>
                  <a:schemeClr val="tx1"/>
                </a:solidFill>
                <a:latin typeface="Calisto MT" panose="02040603050505030304" pitchFamily="18" charset="77"/>
              </a:rPr>
              <a:t>salonnières</a:t>
            </a:r>
            <a:r>
              <a:rPr lang="en-US" b="1" kern="1200" dirty="0">
                <a:solidFill>
                  <a:schemeClr val="tx1"/>
                </a:solidFill>
                <a:latin typeface="Calisto MT" panose="02040603050505030304" pitchFamily="18" charset="77"/>
              </a:rPr>
              <a:t>, </a:t>
            </a:r>
            <a:br>
              <a:rPr lang="en-US" b="1" kern="1200" dirty="0">
                <a:solidFill>
                  <a:schemeClr val="tx1"/>
                </a:solidFill>
                <a:latin typeface="Calisto MT" panose="02040603050505030304" pitchFamily="18" charset="77"/>
              </a:rPr>
            </a:br>
            <a:r>
              <a:rPr lang="en-US" b="1" kern="1200" dirty="0">
                <a:solidFill>
                  <a:schemeClr val="tx1"/>
                </a:solidFill>
                <a:latin typeface="Calisto MT" panose="02040603050505030304" pitchFamily="18" charset="77"/>
              </a:rPr>
              <a:t> </a:t>
            </a:r>
            <a:br>
              <a:rPr lang="en-US" b="1" kern="1200" dirty="0">
                <a:solidFill>
                  <a:schemeClr val="tx1"/>
                </a:solidFill>
                <a:latin typeface="Calisto MT" panose="02040603050505030304" pitchFamily="18" charset="77"/>
              </a:rPr>
            </a:br>
            <a:r>
              <a:rPr lang="en-US" b="1" i="1" kern="1200" dirty="0">
                <a:solidFill>
                  <a:schemeClr val="tx1"/>
                </a:solidFill>
                <a:latin typeface="Calisto MT" panose="02040603050505030304" pitchFamily="18" charset="77"/>
              </a:rPr>
              <a:t>qui </a:t>
            </a:r>
            <a:r>
              <a:rPr lang="en-US" b="1" i="1" kern="1200" dirty="0" err="1">
                <a:solidFill>
                  <a:schemeClr val="tx1"/>
                </a:solidFill>
                <a:latin typeface="Calisto MT" panose="02040603050505030304" pitchFamily="18" charset="77"/>
              </a:rPr>
              <a:t>sont-elles</a:t>
            </a:r>
            <a:r>
              <a:rPr lang="en-US" b="1" i="1" kern="1200" dirty="0">
                <a:solidFill>
                  <a:schemeClr val="tx1"/>
                </a:solidFill>
                <a:latin typeface="Calisto MT" panose="02040603050505030304" pitchFamily="18" charset="77"/>
              </a:rPr>
              <a:t> ?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 descr="Une image contenant peinture, Visage humain, habits, mythologie&#10;&#10;Description générée automatiquement">
            <a:extLst>
              <a:ext uri="{FF2B5EF4-FFF2-40B4-BE49-F238E27FC236}">
                <a16:creationId xmlns:a16="http://schemas.microsoft.com/office/drawing/2014/main" id="{507E3CC4-736E-D74D-A4D5-F09A6A632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" b="2"/>
          <a:stretch/>
        </p:blipFill>
        <p:spPr>
          <a:xfrm>
            <a:off x="5290249" y="643467"/>
            <a:ext cx="1965960" cy="2375757"/>
          </a:xfrm>
          <a:prstGeom prst="rect">
            <a:avLst/>
          </a:prstGeom>
        </p:spPr>
      </p:pic>
      <p:pic>
        <p:nvPicPr>
          <p:cNvPr id="9" name="Image 8" descr="Une image contenant peinture, Visage humain, art, habits&#10;&#10;Description générée automatiquement">
            <a:extLst>
              <a:ext uri="{FF2B5EF4-FFF2-40B4-BE49-F238E27FC236}">
                <a16:creationId xmlns:a16="http://schemas.microsoft.com/office/drawing/2014/main" id="{22B476CE-8F50-D340-A42A-0EB19BB66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6767"/>
          <a:stretch/>
        </p:blipFill>
        <p:spPr>
          <a:xfrm>
            <a:off x="7424329" y="643467"/>
            <a:ext cx="1965960" cy="2375757"/>
          </a:xfrm>
          <a:prstGeom prst="rect">
            <a:avLst/>
          </a:prstGeom>
        </p:spPr>
      </p:pic>
      <p:pic>
        <p:nvPicPr>
          <p:cNvPr id="15" name="Image 14" descr="Une image contenant peinture, habits, Visage humain, art&#10;&#10;Description générée automatiquement">
            <a:extLst>
              <a:ext uri="{FF2B5EF4-FFF2-40B4-BE49-F238E27FC236}">
                <a16:creationId xmlns:a16="http://schemas.microsoft.com/office/drawing/2014/main" id="{A6A15664-DD59-5C4B-B34B-615331833F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98" r="181" b="8"/>
          <a:stretch/>
        </p:blipFill>
        <p:spPr>
          <a:xfrm>
            <a:off x="9558410" y="643469"/>
            <a:ext cx="1965960" cy="237575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B44642A-F467-B742-989F-C14CA8CCABDF}"/>
              </a:ext>
            </a:extLst>
          </p:cNvPr>
          <p:cNvSpPr txBox="1">
            <a:spLocks/>
          </p:cNvSpPr>
          <p:nvPr/>
        </p:nvSpPr>
        <p:spPr>
          <a:xfrm>
            <a:off x="211663" y="3766581"/>
            <a:ext cx="4442633" cy="2622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b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en-US" sz="2000" b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>
                <a:latin typeface="Calisto MT" panose="02040603050505030304" pitchFamily="18" charset="77"/>
                <a:ea typeface="+mn-ea"/>
                <a:cs typeface="+mn-cs"/>
              </a:rPr>
              <a:t>Des femmes riches, </a:t>
            </a:r>
            <a:r>
              <a:rPr lang="en-US" sz="2000" b="1" i="1" dirty="0">
                <a:latin typeface="Calisto MT" panose="02040603050505030304" pitchFamily="18" charset="77"/>
                <a:ea typeface="+mn-ea"/>
                <a:cs typeface="+mn-cs"/>
              </a:rPr>
              <a:t>le plus </a:t>
            </a:r>
            <a:r>
              <a:rPr lang="en-US" sz="2000" b="1" i="1" dirty="0" err="1">
                <a:latin typeface="Calisto MT" panose="02040603050505030304" pitchFamily="18" charset="77"/>
                <a:ea typeface="+mn-ea"/>
                <a:cs typeface="+mn-cs"/>
              </a:rPr>
              <a:t>souvent</a:t>
            </a:r>
            <a:endParaRPr lang="en-US" sz="2000" b="1" i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en-US" sz="2000" b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>
                <a:latin typeface="Calisto MT" panose="02040603050505030304" pitchFamily="18" charset="77"/>
                <a:ea typeface="+mn-ea"/>
                <a:cs typeface="+mn-cs"/>
              </a:rPr>
              <a:t>Des femmes </a:t>
            </a:r>
            <a:r>
              <a:rPr lang="en-US" sz="2000" b="1" dirty="0" err="1">
                <a:latin typeface="Calisto MT" panose="02040603050505030304" pitchFamily="18" charset="77"/>
                <a:ea typeface="+mn-ea"/>
                <a:cs typeface="+mn-cs"/>
              </a:rPr>
              <a:t>intelligentes</a:t>
            </a:r>
            <a:r>
              <a:rPr lang="en-US" sz="2000" b="1" dirty="0">
                <a:latin typeface="Calisto MT" panose="02040603050505030304" pitchFamily="18" charset="77"/>
                <a:ea typeface="+mn-ea"/>
                <a:cs typeface="+mn-cs"/>
              </a:rPr>
              <a:t> et </a:t>
            </a:r>
            <a:r>
              <a:rPr lang="en-US" sz="2000" b="1" dirty="0" err="1">
                <a:latin typeface="Calisto MT" panose="02040603050505030304" pitchFamily="18" charset="77"/>
                <a:ea typeface="+mn-ea"/>
                <a:cs typeface="+mn-cs"/>
              </a:rPr>
              <a:t>cultivées</a:t>
            </a:r>
            <a:endParaRPr lang="en-US" sz="2000" b="1" i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en-US" sz="2000" b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en-US" sz="2000" b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en-US" sz="2000" b="1" dirty="0">
              <a:latin typeface="Calisto MT" panose="02040603050505030304" pitchFamily="18" charset="77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>
                <a:latin typeface="Calisto MT" panose="02040603050505030304" pitchFamily="18" charset="77"/>
                <a:ea typeface="+mn-ea"/>
                <a:cs typeface="+mn-cs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E29B4D-F820-514B-B18F-C802B00BE3F8}"/>
              </a:ext>
            </a:extLst>
          </p:cNvPr>
          <p:cNvSpPr/>
          <p:nvPr/>
        </p:nvSpPr>
        <p:spPr>
          <a:xfrm>
            <a:off x="5093132" y="4205336"/>
            <a:ext cx="6755473" cy="2184053"/>
          </a:xfrm>
          <a:prstGeom prst="rect">
            <a:avLst/>
          </a:prstGeom>
          <a:solidFill>
            <a:schemeClr val="bg1">
              <a:lumMod val="85000"/>
              <a:lumOff val="15000"/>
              <a:alpha val="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listo MT" panose="02040603050505030304" pitchFamily="18" charset="77"/>
              </a:rPr>
              <a:t>Qui </a:t>
            </a:r>
            <a:r>
              <a:rPr lang="en-US" sz="2000" b="1" dirty="0" err="1">
                <a:latin typeface="Calisto MT" panose="02040603050505030304" pitchFamily="18" charset="77"/>
              </a:rPr>
              <a:t>savent</a:t>
            </a:r>
            <a:r>
              <a:rPr lang="en-US" sz="2000" b="1" dirty="0">
                <a:latin typeface="Calisto MT" panose="02040603050505030304" pitchFamily="18" charset="77"/>
              </a:rPr>
              <a:t> imposer </a:t>
            </a:r>
            <a:r>
              <a:rPr lang="en-US" sz="2000" b="1" i="1" dirty="0">
                <a:latin typeface="Calisto MT" panose="02040603050505030304" pitchFamily="18" charset="77"/>
              </a:rPr>
              <a:t>les b</a:t>
            </a:r>
            <a:r>
              <a:rPr lang="en-US" sz="2000" b="1" i="1" dirty="0">
                <a:effectLst/>
                <a:latin typeface="Calisto MT" panose="02040603050505030304" pitchFamily="18" charset="77"/>
              </a:rPr>
              <a:t>elles manières </a:t>
            </a:r>
            <a:r>
              <a:rPr lang="en-US" sz="2000" b="1" i="1" dirty="0">
                <a:latin typeface="Calisto MT" panose="02040603050505030304" pitchFamily="18" charset="77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i="1" dirty="0">
              <a:latin typeface="Calisto MT" panose="02040603050505030304" pitchFamily="18" charset="77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listo MT" panose="02040603050505030304" pitchFamily="18" charset="77"/>
              </a:rPr>
              <a:t>Qui </a:t>
            </a:r>
            <a:r>
              <a:rPr lang="en-US" sz="2000" b="1" dirty="0" err="1">
                <a:latin typeface="Calisto MT" panose="02040603050505030304" pitchFamily="18" charset="77"/>
              </a:rPr>
              <a:t>maîtrisent</a:t>
            </a:r>
            <a:r>
              <a:rPr lang="en-US" sz="2000" b="1" dirty="0">
                <a:latin typeface="Calisto MT" panose="02040603050505030304" pitchFamily="18" charset="77"/>
              </a:rPr>
              <a:t>  </a:t>
            </a:r>
            <a:r>
              <a:rPr lang="en-US" sz="2000" b="1" i="1" dirty="0">
                <a:latin typeface="Calisto MT" panose="02040603050505030304" pitchFamily="18" charset="77"/>
              </a:rPr>
              <a:t>l</a:t>
            </a:r>
            <a:r>
              <a:rPr lang="en-US" sz="2000" b="1" dirty="0">
                <a:latin typeface="Calisto MT" panose="02040603050505030304" pitchFamily="18" charset="77"/>
              </a:rPr>
              <a:t>’ </a:t>
            </a:r>
            <a:r>
              <a:rPr lang="en-US" sz="2000" b="1" i="1" dirty="0">
                <a:latin typeface="Calisto MT" panose="02040603050505030304" pitchFamily="18" charset="77"/>
              </a:rPr>
              <a:t>a</a:t>
            </a:r>
            <a:r>
              <a:rPr lang="en-US" sz="2000" b="1" i="1" dirty="0">
                <a:effectLst/>
                <a:latin typeface="Calisto MT" panose="02040603050505030304" pitchFamily="18" charset="77"/>
              </a:rPr>
              <a:t>rt de la </a:t>
            </a:r>
            <a:r>
              <a:rPr lang="en-US" sz="2000" b="1" i="1" strike="noStrike" dirty="0">
                <a:effectLst/>
                <a:latin typeface="Calisto MT" panose="02040603050505030304" pitchFamily="18" charset="77"/>
              </a:rPr>
              <a:t>conversation </a:t>
            </a:r>
            <a:r>
              <a:rPr lang="en-US" sz="2000" b="1" i="1" strike="noStrike" dirty="0" err="1">
                <a:effectLst/>
                <a:latin typeface="Calisto MT" panose="02040603050505030304" pitchFamily="18" charset="77"/>
              </a:rPr>
              <a:t>polie</a:t>
            </a:r>
            <a:endParaRPr lang="en-US" sz="2000" b="1" i="1" strike="noStrike" dirty="0">
              <a:effectLst/>
              <a:latin typeface="Calisto MT" panose="02040603050505030304" pitchFamily="18" charset="77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i="0" dirty="0">
                <a:effectLst/>
                <a:latin typeface="Calisto MT" panose="02040603050505030304" pitchFamily="18" charset="77"/>
              </a:rPr>
              <a:t>       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listo MT" panose="02040603050505030304" pitchFamily="18" charset="77"/>
              </a:rPr>
              <a:t>Q</a:t>
            </a:r>
            <a:r>
              <a:rPr lang="en-US" sz="2000" b="1" i="0" dirty="0">
                <a:effectLst/>
                <a:latin typeface="Calisto MT" panose="02040603050505030304" pitchFamily="18" charset="77"/>
              </a:rPr>
              <a:t>ui </a:t>
            </a:r>
            <a:r>
              <a:rPr lang="en-US" sz="2000" b="1" i="0" dirty="0" err="1">
                <a:effectLst/>
                <a:latin typeface="Calisto MT" panose="02040603050505030304" pitchFamily="18" charset="77"/>
              </a:rPr>
              <a:t>savent</a:t>
            </a:r>
            <a:r>
              <a:rPr lang="en-US" sz="2000" b="1" i="0" dirty="0">
                <a:effectLst/>
                <a:latin typeface="Calisto MT" panose="02040603050505030304" pitchFamily="18" charset="77"/>
              </a:rPr>
              <a:t> </a:t>
            </a:r>
            <a:r>
              <a:rPr lang="en-US" sz="2000" b="1" i="0" dirty="0" err="1">
                <a:effectLst/>
                <a:latin typeface="Calisto MT" panose="02040603050505030304" pitchFamily="18" charset="77"/>
              </a:rPr>
              <a:t>animer</a:t>
            </a:r>
            <a:r>
              <a:rPr lang="en-US" sz="2000" b="1" i="0" dirty="0">
                <a:effectLst/>
                <a:latin typeface="Calisto MT" panose="02040603050505030304" pitchFamily="18" charset="77"/>
              </a:rPr>
              <a:t> </a:t>
            </a:r>
            <a:r>
              <a:rPr lang="en-US" sz="2000" b="1" i="1" dirty="0" err="1">
                <a:effectLst/>
                <a:latin typeface="Calisto MT" panose="02040603050505030304" pitchFamily="18" charset="77"/>
              </a:rPr>
              <a:t>une</a:t>
            </a:r>
            <a:r>
              <a:rPr lang="en-US" sz="2000" b="1" i="1" dirty="0">
                <a:effectLst/>
                <a:latin typeface="Calisto MT" panose="02040603050505030304" pitchFamily="18" charset="77"/>
              </a:rPr>
              <a:t> discussion </a:t>
            </a:r>
            <a:r>
              <a:rPr lang="en-US" sz="2000" b="1" i="1" dirty="0" err="1">
                <a:effectLst/>
                <a:latin typeface="Calisto MT" panose="02040603050505030304" pitchFamily="18" charset="77"/>
              </a:rPr>
              <a:t>argumentée</a:t>
            </a:r>
            <a:endParaRPr lang="en-US" sz="2000" b="1" i="1" dirty="0">
              <a:effectLst/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9156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statue, Artefact, Sculpture sur pierre, Sculpture&#10;&#10;Description générée automatiquement">
            <a:extLst>
              <a:ext uri="{FF2B5EF4-FFF2-40B4-BE49-F238E27FC236}">
                <a16:creationId xmlns:a16="http://schemas.microsoft.com/office/drawing/2014/main" id="{C5B52A2D-8B3B-EA41-BF52-A4A137BE5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6" r="1" b="24517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872B3FC-DE7A-9545-96F6-B6697BE23EB0}"/>
              </a:ext>
            </a:extLst>
          </p:cNvPr>
          <p:cNvSpPr txBox="1"/>
          <p:nvPr/>
        </p:nvSpPr>
        <p:spPr>
          <a:xfrm>
            <a:off x="262608" y="4783175"/>
            <a:ext cx="5247250" cy="1321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Dès</a:t>
            </a:r>
            <a:r>
              <a:rPr lang="en-US" sz="4000" b="1" kern="1200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l’Antiquité</a:t>
            </a:r>
            <a:r>
              <a:rPr lang="en-US" sz="4000" b="1" i="1" kern="1200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i="1" kern="1200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les </a:t>
            </a:r>
            <a:r>
              <a:rPr lang="en-US" sz="2600" b="1" i="1" kern="1200" dirty="0" err="1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Hétaïres</a:t>
            </a:r>
            <a:r>
              <a:rPr lang="en-US" sz="2600" b="1" i="1" kern="1200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 , des </a:t>
            </a:r>
            <a:r>
              <a:rPr lang="en-US" sz="2600" b="1" i="1" kern="1200" dirty="0" err="1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courtisanes</a:t>
            </a:r>
            <a:r>
              <a:rPr lang="en-US" sz="2600" b="1" i="1" kern="1200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  <a:r>
              <a:rPr lang="en-US" sz="2600" b="1" i="1" kern="1200" dirty="0" err="1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érudites</a:t>
            </a:r>
            <a:endParaRPr lang="en-US" sz="2600" b="1" i="1" kern="1200" dirty="0">
              <a:solidFill>
                <a:schemeClr val="bg1"/>
              </a:solidFill>
              <a:latin typeface="Calisto MT" panose="02040603050505030304" pitchFamily="18" charset="77"/>
              <a:ea typeface="+mj-ea"/>
              <a:cs typeface="+mj-cs"/>
            </a:endParaRPr>
          </a:p>
        </p:txBody>
      </p:sp>
      <p:pic>
        <p:nvPicPr>
          <p:cNvPr id="4" name="Image 3" descr="Une image contenant habits, personne, peinture, Visage humain&#10;&#10;Description générée automatiquement">
            <a:extLst>
              <a:ext uri="{FF2B5EF4-FFF2-40B4-BE49-F238E27FC236}">
                <a16:creationId xmlns:a16="http://schemas.microsoft.com/office/drawing/2014/main" id="{53FCBB7C-5304-144D-89C4-8589AFB517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" r="2605" b="-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2991229-D6B6-6945-8261-6369FDA45B0D}"/>
              </a:ext>
            </a:extLst>
          </p:cNvPr>
          <p:cNvSpPr txBox="1"/>
          <p:nvPr/>
        </p:nvSpPr>
        <p:spPr>
          <a:xfrm>
            <a:off x="7268314" y="5904919"/>
            <a:ext cx="3751390" cy="738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i="1" kern="1200" dirty="0">
              <a:solidFill>
                <a:schemeClr val="bg1"/>
              </a:solidFill>
              <a:latin typeface="Calisto MT" panose="02040603050505030304" pitchFamily="18" charset="77"/>
              <a:ea typeface="+mj-ea"/>
              <a:cs typeface="+mj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14FBA6-DE1F-CB47-BA35-ED959B338EF7}"/>
              </a:ext>
            </a:extLst>
          </p:cNvPr>
          <p:cNvSpPr txBox="1"/>
          <p:nvPr/>
        </p:nvSpPr>
        <p:spPr>
          <a:xfrm>
            <a:off x="7998372" y="6104400"/>
            <a:ext cx="14637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Aspasie </a:t>
            </a:r>
          </a:p>
          <a:p>
            <a:r>
              <a:rPr lang="fr-FR" b="1" dirty="0">
                <a:solidFill>
                  <a:schemeClr val="bg1"/>
                </a:solidFill>
                <a:latin typeface="Calisto MT" panose="02040603050505030304" pitchFamily="18" charset="77"/>
              </a:rPr>
              <a:t>-470.  -400</a:t>
            </a:r>
          </a:p>
        </p:txBody>
      </p:sp>
      <p:pic>
        <p:nvPicPr>
          <p:cNvPr id="3" name="Sikkinis Dance.mp3" descr="Sikkinis Dance.mp3">
            <a:hlinkClick r:id="" action="ppaction://media"/>
            <a:extLst>
              <a:ext uri="{FF2B5EF4-FFF2-40B4-BE49-F238E27FC236}">
                <a16:creationId xmlns:a16="http://schemas.microsoft.com/office/drawing/2014/main" id="{E9475CD0-184E-0D4C-B5C1-96F51FBB1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145" y="6234495"/>
            <a:ext cx="616606" cy="61660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1F7384-F5D9-374D-87B3-018270340F4A}"/>
              </a:ext>
            </a:extLst>
          </p:cNvPr>
          <p:cNvSpPr txBox="1"/>
          <p:nvPr/>
        </p:nvSpPr>
        <p:spPr>
          <a:xfrm>
            <a:off x="487381" y="6441715"/>
            <a:ext cx="1725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Sikkinis</a:t>
            </a:r>
            <a:r>
              <a:rPr lang="fr-FR" sz="1400" i="1" dirty="0">
                <a:solidFill>
                  <a:schemeClr val="bg1"/>
                </a:solidFill>
                <a:latin typeface="Calisto MT" panose="02040603050505030304" pitchFamily="18" charset="77"/>
              </a:rPr>
              <a:t> dance</a:t>
            </a:r>
          </a:p>
        </p:txBody>
      </p:sp>
    </p:spTree>
    <p:extLst>
      <p:ext uri="{BB962C8B-B14F-4D97-AF65-F5344CB8AC3E}">
        <p14:creationId xmlns:p14="http://schemas.microsoft.com/office/powerpoint/2010/main" val="19198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 7" descr="Une image contenant peinture, dessin, Visage humain, habits&#10;&#10;Description générée automatiquement">
            <a:extLst>
              <a:ext uri="{FF2B5EF4-FFF2-40B4-BE49-F238E27FC236}">
                <a16:creationId xmlns:a16="http://schemas.microsoft.com/office/drawing/2014/main" id="{0FD10734-6928-964C-8CF4-87D85B6F9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273"/>
          <a:stretch/>
        </p:blipFill>
        <p:spPr>
          <a:xfrm>
            <a:off x="-9368" y="0"/>
            <a:ext cx="4654276" cy="6857990"/>
          </a:xfrm>
          <a:prstGeom prst="rect">
            <a:avLst/>
          </a:prstGeom>
        </p:spPr>
      </p:pic>
      <p:pic>
        <p:nvPicPr>
          <p:cNvPr id="6" name="Image 5" descr="Une image contenant art, motif, Motif, mosaïque&#10;&#10;Description générée automatiquement">
            <a:extLst>
              <a:ext uri="{FF2B5EF4-FFF2-40B4-BE49-F238E27FC236}">
                <a16:creationId xmlns:a16="http://schemas.microsoft.com/office/drawing/2014/main" id="{534F2400-EC32-A840-823D-D4D13A94C7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55" r="1" b="13293"/>
          <a:stretch/>
        </p:blipFill>
        <p:spPr>
          <a:xfrm>
            <a:off x="10717472" y="10"/>
            <a:ext cx="7537704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F25EAB-C66C-DB42-930D-4AF2C7B5EDCD}"/>
              </a:ext>
            </a:extLst>
          </p:cNvPr>
          <p:cNvSpPr/>
          <p:nvPr/>
        </p:nvSpPr>
        <p:spPr>
          <a:xfrm>
            <a:off x="4691809" y="463287"/>
            <a:ext cx="5988148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77"/>
              </a:rPr>
              <a:t>Les cours d’amour  </a:t>
            </a:r>
          </a:p>
          <a:p>
            <a:pPr algn="ctr"/>
            <a:r>
              <a:rPr lang="fr-FR" sz="40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77"/>
              </a:rPr>
              <a:t>du </a:t>
            </a:r>
          </a:p>
          <a:p>
            <a:pPr algn="ctr"/>
            <a:r>
              <a:rPr lang="fr-FR" sz="4000" b="1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77"/>
              </a:rPr>
              <a:t>Moyen Âge</a:t>
            </a:r>
          </a:p>
          <a:p>
            <a:pPr algn="ctr"/>
            <a:endParaRPr lang="fr-FR" sz="5400" b="1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77"/>
            </a:endParaRPr>
          </a:p>
          <a:p>
            <a:pPr algn="ctr"/>
            <a:r>
              <a:rPr lang="fr-FR" sz="32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77"/>
              </a:rPr>
              <a:t>Le Jardin des muses de Poitiers</a:t>
            </a:r>
            <a:endParaRPr lang="fr-FR" sz="3200" b="1" i="1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77"/>
            </a:endParaRPr>
          </a:p>
        </p:txBody>
      </p:sp>
      <p:sp>
        <p:nvSpPr>
          <p:cNvPr id="14" name="Zone de texte 1">
            <a:extLst>
              <a:ext uri="{FF2B5EF4-FFF2-40B4-BE49-F238E27FC236}">
                <a16:creationId xmlns:a16="http://schemas.microsoft.com/office/drawing/2014/main" id="{FE227E2A-1D7A-E841-A157-67519B6CF0FC}"/>
              </a:ext>
            </a:extLst>
          </p:cNvPr>
          <p:cNvSpPr txBox="1"/>
          <p:nvPr/>
        </p:nvSpPr>
        <p:spPr>
          <a:xfrm>
            <a:off x="4634015" y="4022443"/>
            <a:ext cx="6064699" cy="113877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algn="ctr"/>
            <a:r>
              <a:rPr lang="fr-FR" sz="2800" b="1" i="1" dirty="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Aliénor d’Aquitaine</a:t>
            </a:r>
          </a:p>
          <a:p>
            <a:pPr marL="457200" algn="ctr"/>
            <a:r>
              <a:rPr lang="fr-FR" sz="2000" b="1" i="1" dirty="0"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Reine de France et d’Angleterre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/>
            <a:r>
              <a:rPr lang="fr-FR" sz="2000" b="1" i="1" dirty="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1122-1204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A72842-4B31-DF42-AD41-8A1133EBF3F2}"/>
              </a:ext>
            </a:extLst>
          </p:cNvPr>
          <p:cNvSpPr txBox="1"/>
          <p:nvPr/>
        </p:nvSpPr>
        <p:spPr>
          <a:xfrm>
            <a:off x="5770612" y="6394713"/>
            <a:ext cx="2522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Branle des chevaux, anonyme</a:t>
            </a:r>
            <a:endParaRPr lang="fr-FR" sz="1400" dirty="0"/>
          </a:p>
        </p:txBody>
      </p:sp>
      <p:pic>
        <p:nvPicPr>
          <p:cNvPr id="4" name="2-bransle-des-chevaux-128-ytshorts.savetube.me.mp3" descr="2-bransle-des-chevaux-128-ytshorts.savetube.me.mp3">
            <a:hlinkClick r:id="" action="ppaction://media"/>
            <a:extLst>
              <a:ext uri="{FF2B5EF4-FFF2-40B4-BE49-F238E27FC236}">
                <a16:creationId xmlns:a16="http://schemas.microsoft.com/office/drawing/2014/main" id="{EC0F78B1-7D38-C745-9809-3E20610D5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1903" y="6329823"/>
            <a:ext cx="574882" cy="5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bjet de collection, Gravure, Visage humain&#10;&#10;Description générée automatiquement">
            <a:extLst>
              <a:ext uri="{FF2B5EF4-FFF2-40B4-BE49-F238E27FC236}">
                <a16:creationId xmlns:a16="http://schemas.microsoft.com/office/drawing/2014/main" id="{D9262630-F1E3-9E4F-8287-8F277DDF2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7" r="18224" b="2"/>
          <a:stretch/>
        </p:blipFill>
        <p:spPr>
          <a:xfrm>
            <a:off x="4904124" y="617851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Image 4" descr="Une image contenant Visage humain, portrait, habits, personne&#10;&#10;Description générée automatiquement">
            <a:extLst>
              <a:ext uri="{FF2B5EF4-FFF2-40B4-BE49-F238E27FC236}">
                <a16:creationId xmlns:a16="http://schemas.microsoft.com/office/drawing/2014/main" id="{A24B4F7B-4E1C-A545-8A1A-2C0511CEB0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4135"/>
          <a:stretch/>
        </p:blipFill>
        <p:spPr>
          <a:xfrm>
            <a:off x="2593656" y="1585960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Image 3" descr="Une image contenant Visage humain, portrait, habits, Style rétro&#10;&#10;Description générée automatiquement">
            <a:extLst>
              <a:ext uri="{FF2B5EF4-FFF2-40B4-BE49-F238E27FC236}">
                <a16:creationId xmlns:a16="http://schemas.microsoft.com/office/drawing/2014/main" id="{BA4315CF-2083-5A48-A429-8749F6058E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16373"/>
          <a:stretch/>
        </p:blipFill>
        <p:spPr>
          <a:xfrm>
            <a:off x="9264409" y="165427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0598EFD-69F0-714F-B177-7113411B608F}"/>
              </a:ext>
            </a:extLst>
          </p:cNvPr>
          <p:cNvSpPr txBox="1"/>
          <p:nvPr/>
        </p:nvSpPr>
        <p:spPr>
          <a:xfrm>
            <a:off x="2051637" y="4768394"/>
            <a:ext cx="3241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Madeleine de </a:t>
            </a:r>
            <a:r>
              <a:rPr lang="en-US" sz="2000" b="1" i="1" dirty="0" err="1">
                <a:solidFill>
                  <a:schemeClr val="bg1"/>
                </a:solidFill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l’Aubespine</a:t>
            </a:r>
            <a:br>
              <a:rPr lang="en-US" sz="2000" dirty="0">
                <a:solidFill>
                  <a:schemeClr val="bg1"/>
                </a:solidFill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</a:br>
            <a:r>
              <a:rPr lang="en-US" sz="2000" i="1" dirty="0">
                <a:solidFill>
                  <a:schemeClr val="bg1"/>
                </a:solidFill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D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ame de </a:t>
            </a:r>
            <a:r>
              <a:rPr lang="en-US" sz="2000" b="0" i="1" dirty="0" err="1">
                <a:solidFill>
                  <a:schemeClr val="bg1"/>
                </a:solidFill>
                <a:effectLst/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Villeroy</a:t>
            </a:r>
            <a:br>
              <a:rPr lang="en-US" sz="2000" b="0" i="0" dirty="0">
                <a:solidFill>
                  <a:schemeClr val="bg1"/>
                </a:solidFill>
                <a:effectLst/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</a:br>
            <a:r>
              <a:rPr lang="en-US" sz="2000" dirty="0">
                <a:solidFill>
                  <a:schemeClr val="bg1"/>
                </a:solidFill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1546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 -</a:t>
            </a:r>
            <a:r>
              <a:rPr lang="en-US" sz="2000" dirty="0">
                <a:solidFill>
                  <a:schemeClr val="bg1"/>
                </a:solidFill>
                <a:latin typeface="Calisto MT" panose="02040603050505030304" pitchFamily="18" charset="77"/>
                <a:ea typeface="Ayuthaya" pitchFamily="2" charset="-34"/>
                <a:cs typeface="Ayuthaya" pitchFamily="2" charset="-34"/>
              </a:rPr>
              <a:t>1596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504A1C-0951-EA40-9A13-81CA89A92389}"/>
              </a:ext>
            </a:extLst>
          </p:cNvPr>
          <p:cNvSpPr/>
          <p:nvPr/>
        </p:nvSpPr>
        <p:spPr>
          <a:xfrm>
            <a:off x="8813791" y="4755478"/>
            <a:ext cx="34790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i="1" kern="1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Catherine de Clermont </a:t>
            </a:r>
          </a:p>
          <a:p>
            <a:pPr algn="ctr"/>
            <a:r>
              <a:rPr lang="fr-FR" sz="2000" i="1" kern="1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Maréchale de Retz</a:t>
            </a:r>
          </a:p>
          <a:p>
            <a:pPr algn="ctr"/>
            <a:r>
              <a:rPr lang="fr-FR" sz="2000" kern="1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1543-1603</a:t>
            </a:r>
            <a:endParaRPr lang="fr-FR" sz="2000" kern="18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sto MT" panose="02040603050505030304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427E1C-65AC-FB41-BEA6-5E5FC8DAA2BC}"/>
              </a:ext>
            </a:extLst>
          </p:cNvPr>
          <p:cNvSpPr txBox="1"/>
          <p:nvPr/>
        </p:nvSpPr>
        <p:spPr>
          <a:xfrm>
            <a:off x="4795332" y="5224420"/>
            <a:ext cx="4845230" cy="102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Les Dames des Roches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Madeleine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Neveu</a:t>
            </a:r>
            <a:r>
              <a:rPr lang="en-US" sz="1800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 1520-1587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et 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sa</a:t>
            </a:r>
            <a:r>
              <a:rPr lang="en-US" sz="1800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 fille Catherine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Fradonnet</a:t>
            </a:r>
            <a:r>
              <a:rPr lang="en-US" sz="1800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 </a:t>
            </a:r>
            <a:r>
              <a:rPr lang="en-US" dirty="0">
                <a:solidFill>
                  <a:schemeClr val="bg1"/>
                </a:solidFill>
                <a:latin typeface="Calisto MT" panose="02040603050505030304" pitchFamily="18" charset="77"/>
              </a:rPr>
              <a:t>1</a:t>
            </a:r>
            <a:r>
              <a:rPr lang="en-US" sz="1800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542-1587 </a:t>
            </a:r>
            <a:endParaRPr lang="en-US" sz="1800" dirty="0">
              <a:solidFill>
                <a:schemeClr val="bg1"/>
              </a:solidFill>
              <a:latin typeface="Calisto MT" panose="02040603050505030304" pitchFamily="18" charset="77"/>
            </a:endParaRPr>
          </a:p>
        </p:txBody>
      </p:sp>
      <p:pic>
        <p:nvPicPr>
          <p:cNvPr id="12" name="Image 11" descr="Une image contenant texte, art&#10;&#10;Description générée automatiquement">
            <a:extLst>
              <a:ext uri="{FF2B5EF4-FFF2-40B4-BE49-F238E27FC236}">
                <a16:creationId xmlns:a16="http://schemas.microsoft.com/office/drawing/2014/main" id="{2B51BE20-64A2-1E4B-A56A-B3058B8ED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50"/>
            <a:ext cx="1463040" cy="68262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4F37B5-2AF6-FF42-B72A-7DB503FB62C5}"/>
              </a:ext>
            </a:extLst>
          </p:cNvPr>
          <p:cNvSpPr/>
          <p:nvPr/>
        </p:nvSpPr>
        <p:spPr>
          <a:xfrm>
            <a:off x="1384904" y="198319"/>
            <a:ext cx="42062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kern="1800" dirty="0">
                <a:solidFill>
                  <a:schemeClr val="bg1"/>
                </a:solidFill>
                <a:effectLst/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fr-FR" sz="4000" b="1" kern="1800" baseline="30000" dirty="0">
                <a:solidFill>
                  <a:schemeClr val="bg1"/>
                </a:solidFill>
                <a:effectLst/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4000" b="1" kern="1800" dirty="0">
                <a:solidFill>
                  <a:schemeClr val="bg1"/>
                </a:solidFill>
                <a:effectLst/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siècle </a:t>
            </a:r>
            <a:r>
              <a:rPr lang="fr-FR" sz="4000" b="1" kern="1800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400" b="1" i="1" kern="1800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2400" b="1" i="1" kern="1800" dirty="0">
                <a:solidFill>
                  <a:schemeClr val="bg1"/>
                </a:solidFill>
                <a:effectLst/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es cercles humanistes</a:t>
            </a:r>
          </a:p>
        </p:txBody>
      </p:sp>
      <p:pic>
        <p:nvPicPr>
          <p:cNvPr id="2" name="Mignonne allons voir si la roze, de Guillaume Costeley (1531-1606).mp3" descr="Mignonne allons voir si la roze, de Guillaume Costeley (1531-1606).mp3">
            <a:hlinkClick r:id="" action="ppaction://media"/>
            <a:extLst>
              <a:ext uri="{FF2B5EF4-FFF2-40B4-BE49-F238E27FC236}">
                <a16:creationId xmlns:a16="http://schemas.microsoft.com/office/drawing/2014/main" id="{6C1298C7-AAF3-9549-865A-357CA695E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3040" y="6220241"/>
            <a:ext cx="588597" cy="5885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DD4228-E34D-6F4B-8BCF-A0F4B2D27F1A}"/>
              </a:ext>
            </a:extLst>
          </p:cNvPr>
          <p:cNvSpPr txBox="1"/>
          <p:nvPr/>
        </p:nvSpPr>
        <p:spPr>
          <a:xfrm>
            <a:off x="1979718" y="6252929"/>
            <a:ext cx="266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Mignonne allons voir si la rose, </a:t>
            </a:r>
          </a:p>
          <a:p>
            <a:r>
              <a:rPr lang="fr-F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Ronsard, Guillaume de Costeley</a:t>
            </a:r>
          </a:p>
        </p:txBody>
      </p:sp>
    </p:spTree>
    <p:extLst>
      <p:ext uri="{BB962C8B-B14F-4D97-AF65-F5344CB8AC3E}">
        <p14:creationId xmlns:p14="http://schemas.microsoft.com/office/powerpoint/2010/main" val="37210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habits, croquis, dessin, peinture&#10;&#10;Description générée automatiquement">
            <a:extLst>
              <a:ext uri="{FF2B5EF4-FFF2-40B4-BE49-F238E27FC236}">
                <a16:creationId xmlns:a16="http://schemas.microsoft.com/office/drawing/2014/main" id="{0E865697-05AC-BD4B-8D38-CD20EDD36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3" r="12537"/>
          <a:stretch/>
        </p:blipFill>
        <p:spPr>
          <a:xfrm>
            <a:off x="5039613" y="1567358"/>
            <a:ext cx="2628679" cy="4479476"/>
          </a:xfrm>
          <a:prstGeom prst="rect">
            <a:avLst/>
          </a:prstGeom>
          <a:solidFill>
            <a:srgbClr val="820F00"/>
          </a:solidFill>
        </p:spPr>
      </p:pic>
      <p:pic>
        <p:nvPicPr>
          <p:cNvPr id="3" name="Image 2" descr="Une image contenant Visage humain, portrait, personne, dame&#10;&#10;Description générée automatiquement">
            <a:extLst>
              <a:ext uri="{FF2B5EF4-FFF2-40B4-BE49-F238E27FC236}">
                <a16:creationId xmlns:a16="http://schemas.microsoft.com/office/drawing/2014/main" id="{9FDE3EBB-3768-AA4A-9BD7-B358925A69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34" r="37858"/>
          <a:stretch/>
        </p:blipFill>
        <p:spPr>
          <a:xfrm>
            <a:off x="214943" y="171721"/>
            <a:ext cx="2861380" cy="4906716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C6691C4-CB4A-554C-9969-B8C4BA3B8928}"/>
              </a:ext>
            </a:extLst>
          </p:cNvPr>
          <p:cNvSpPr txBox="1">
            <a:spLocks/>
          </p:cNvSpPr>
          <p:nvPr/>
        </p:nvSpPr>
        <p:spPr>
          <a:xfrm>
            <a:off x="-11975" y="5010317"/>
            <a:ext cx="3238607" cy="10365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i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Catherine de </a:t>
            </a:r>
            <a:r>
              <a:rPr lang="en-US" sz="2000" b="1" i="1" dirty="0" err="1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Vivonne</a:t>
            </a:r>
            <a:r>
              <a:rPr lang="en-US" sz="2000" b="1" i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Marquise de </a:t>
            </a:r>
            <a:r>
              <a:rPr lang="en-US" b="1" dirty="0" err="1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Rambouillet</a:t>
            </a:r>
            <a:r>
              <a:rPr lang="en-US" b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1588-1665</a:t>
            </a:r>
          </a:p>
        </p:txBody>
      </p:sp>
      <p:pic>
        <p:nvPicPr>
          <p:cNvPr id="15" name="Image 14" descr="Une image contenant peinture, Visage humain, art, habits&#10;&#10;Description générée automatiquement">
            <a:extLst>
              <a:ext uri="{FF2B5EF4-FFF2-40B4-BE49-F238E27FC236}">
                <a16:creationId xmlns:a16="http://schemas.microsoft.com/office/drawing/2014/main" id="{74487D06-F9F2-3E43-84AA-14CB9843D2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76" r="20596" b="-3"/>
          <a:stretch/>
        </p:blipFill>
        <p:spPr>
          <a:xfrm>
            <a:off x="9120001" y="195308"/>
            <a:ext cx="2857058" cy="4906716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53CEA52-A5B5-3142-99C1-8BD644421DFF}"/>
              </a:ext>
            </a:extLst>
          </p:cNvPr>
          <p:cNvSpPr txBox="1">
            <a:spLocks/>
          </p:cNvSpPr>
          <p:nvPr/>
        </p:nvSpPr>
        <p:spPr>
          <a:xfrm>
            <a:off x="9010023" y="5078437"/>
            <a:ext cx="2774732" cy="7619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i="1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Madeleine de Scudery</a:t>
            </a:r>
            <a:r>
              <a:rPr lang="en-US" b="1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1607-1701 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CABA1EA-DA8E-AC46-BB1E-EEA807D8A555}"/>
              </a:ext>
            </a:extLst>
          </p:cNvPr>
          <p:cNvSpPr txBox="1">
            <a:spLocks/>
          </p:cNvSpPr>
          <p:nvPr/>
        </p:nvSpPr>
        <p:spPr>
          <a:xfrm>
            <a:off x="4944830" y="6109184"/>
            <a:ext cx="2774732" cy="4897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i="1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Une </a:t>
            </a:r>
            <a:r>
              <a:rPr lang="en-US" sz="2000" b="1" i="1" dirty="0" err="1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ruelle</a:t>
            </a:r>
            <a:endParaRPr lang="en-US" sz="2000" b="1" i="1" dirty="0">
              <a:solidFill>
                <a:schemeClr val="bg1"/>
              </a:solidFill>
              <a:latin typeface="Calisto MT" panose="02040603050505030304" pitchFamily="18" charset="77"/>
              <a:ea typeface="+mj-ea"/>
              <a:cs typeface="+mj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F83B15-6C0F-5F41-BF04-990B03953A44}"/>
              </a:ext>
            </a:extLst>
          </p:cNvPr>
          <p:cNvSpPr txBox="1"/>
          <p:nvPr/>
        </p:nvSpPr>
        <p:spPr>
          <a:xfrm>
            <a:off x="525194" y="195308"/>
            <a:ext cx="11141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2"/>
                </a:solidFill>
                <a:latin typeface="Calisto MT" panose="02040603050505030304" pitchFamily="18" charset="77"/>
              </a:rPr>
              <a:t>XVIIème siècle </a:t>
            </a:r>
          </a:p>
          <a:p>
            <a:pPr algn="ctr"/>
            <a:r>
              <a:rPr lang="fr-FR" sz="3200" b="1" i="1" dirty="0">
                <a:solidFill>
                  <a:schemeClr val="bg2"/>
                </a:solidFill>
                <a:latin typeface="Calisto MT" panose="02040603050505030304" pitchFamily="18" charset="77"/>
              </a:rPr>
              <a:t>La préciosité                 Les ruelles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67C682A-A0B4-5F49-A5A3-26F59BBA5B6C}"/>
              </a:ext>
            </a:extLst>
          </p:cNvPr>
          <p:cNvSpPr txBox="1">
            <a:spLocks/>
          </p:cNvSpPr>
          <p:nvPr/>
        </p:nvSpPr>
        <p:spPr>
          <a:xfrm>
            <a:off x="608332" y="6299895"/>
            <a:ext cx="4026860" cy="4897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1400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1400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1400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b="1" i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Les grenouilles qui </a:t>
            </a:r>
            <a:r>
              <a:rPr lang="en-US" sz="1400" b="1" i="1" dirty="0" err="1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demandent</a:t>
            </a:r>
            <a:r>
              <a:rPr lang="en-US" sz="1400" b="1" i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 un </a:t>
            </a:r>
            <a:r>
              <a:rPr lang="en-US" sz="1400" b="1" i="1" dirty="0" err="1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roi</a:t>
            </a:r>
            <a:r>
              <a:rPr lang="en-US" sz="1400" b="1" i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Jean de La Fontaine, Louis-Nicolas </a:t>
            </a:r>
            <a:r>
              <a:rPr lang="en-US" sz="1400" b="1" dirty="0" err="1">
                <a:solidFill>
                  <a:schemeClr val="bg2"/>
                </a:solidFill>
                <a:latin typeface="Calisto MT" panose="02040603050505030304" pitchFamily="18" charset="77"/>
                <a:ea typeface="+mj-ea"/>
                <a:cs typeface="+mj-cs"/>
              </a:rPr>
              <a:t>Clérambault</a:t>
            </a:r>
            <a:endParaRPr lang="en-US" sz="1400" b="1" dirty="0">
              <a:solidFill>
                <a:schemeClr val="bg2"/>
              </a:solidFill>
              <a:latin typeface="Calisto MT" panose="02040603050505030304" pitchFamily="18" charset="77"/>
              <a:ea typeface="+mj-ea"/>
              <a:cs typeface="+mj-cs"/>
            </a:endParaRPr>
          </a:p>
        </p:txBody>
      </p:sp>
      <p:pic>
        <p:nvPicPr>
          <p:cNvPr id="6" name="2-les-grenouilles-qui-demandent-un-roi-128-ytshorts.savetube.me.mp3" descr="2-les-grenouilles-qui-demandent-un-roi-128-ytshorts.savetube.me.mp3">
            <a:hlinkClick r:id="" action="ppaction://media"/>
            <a:extLst>
              <a:ext uri="{FF2B5EF4-FFF2-40B4-BE49-F238E27FC236}">
                <a16:creationId xmlns:a16="http://schemas.microsoft.com/office/drawing/2014/main" id="{7A0A17C2-44B1-314A-9AC5-DE07CF57C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58" y="6299895"/>
            <a:ext cx="585882" cy="5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inture, Visage humain, art, femme&#10;&#10;Description générée automatiquement">
            <a:extLst>
              <a:ext uri="{FF2B5EF4-FFF2-40B4-BE49-F238E27FC236}">
                <a16:creationId xmlns:a16="http://schemas.microsoft.com/office/drawing/2014/main" id="{58156512-6780-1F43-8957-00724193C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34" r="-1" b="29960"/>
          <a:stretch/>
        </p:blipFill>
        <p:spPr>
          <a:xfrm>
            <a:off x="0" y="5255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age 2" descr="Une image contenant croquis, dessin, art, Visage humain&#10;&#10;Description générée automatiquement">
            <a:extLst>
              <a:ext uri="{FF2B5EF4-FFF2-40B4-BE49-F238E27FC236}">
                <a16:creationId xmlns:a16="http://schemas.microsoft.com/office/drawing/2014/main" id="{44B9944A-A901-AE45-94EB-B3A6C44C13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7" r="6946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86BDBF-FC30-D048-B95F-A3EA70CB651D}"/>
              </a:ext>
            </a:extLst>
          </p:cNvPr>
          <p:cNvSpPr txBox="1"/>
          <p:nvPr/>
        </p:nvSpPr>
        <p:spPr>
          <a:xfrm>
            <a:off x="94553" y="455897"/>
            <a:ext cx="6750303" cy="1971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1" dirty="0" err="1">
                <a:solidFill>
                  <a:schemeClr val="bg1"/>
                </a:solidFill>
                <a:latin typeface="Calisto MT" panose="02040603050505030304" pitchFamily="18" charset="77"/>
              </a:rPr>
              <a:t>XVIIIème</a:t>
            </a:r>
            <a:r>
              <a:rPr lang="en-US" sz="3600" b="1" dirty="0">
                <a:solidFill>
                  <a:schemeClr val="bg1"/>
                </a:solidFill>
                <a:latin typeface="Calisto MT" panose="02040603050505030304" pitchFamily="18" charset="77"/>
              </a:rPr>
              <a:t> siècle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chemeClr val="bg1"/>
              </a:solidFill>
              <a:latin typeface="Calisto MT" panose="02040603050505030304" pitchFamily="18" charset="77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bg1"/>
                </a:solidFill>
                <a:latin typeface="Calisto MT" panose="02040603050505030304" pitchFamily="18" charset="77"/>
              </a:rPr>
              <a:t>Le siècle des </a:t>
            </a:r>
            <a:r>
              <a:rPr lang="en-US" sz="3200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Lumières</a:t>
            </a:r>
            <a:r>
              <a:rPr lang="en-US" sz="3200" i="1" dirty="0">
                <a:solidFill>
                  <a:schemeClr val="bg1"/>
                </a:solidFill>
                <a:latin typeface="Calisto MT" panose="02040603050505030304" pitchFamily="18" charset="77"/>
              </a:rPr>
              <a:t>  </a:t>
            </a:r>
            <a:r>
              <a:rPr lang="fr-FR" sz="3200" i="1" dirty="0">
                <a:solidFill>
                  <a:schemeClr val="bg1"/>
                </a:solidFill>
                <a:latin typeface="Calisto MT" panose="02040603050505030304" pitchFamily="18" charset="77"/>
              </a:rPr>
              <a:t>et des bureaux d’esprit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i="1" dirty="0">
              <a:solidFill>
                <a:schemeClr val="bg1"/>
              </a:solidFill>
              <a:latin typeface="Calisto MT" panose="02040603050505030304" pitchFamily="18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8EEBCB-CD51-D641-869B-8A7590171607}"/>
              </a:ext>
            </a:extLst>
          </p:cNvPr>
          <p:cNvSpPr txBox="1"/>
          <p:nvPr/>
        </p:nvSpPr>
        <p:spPr>
          <a:xfrm>
            <a:off x="-365760" y="4275729"/>
            <a:ext cx="3646810" cy="1029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kern="1200" dirty="0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Marie-Thérèse </a:t>
            </a:r>
            <a:r>
              <a:rPr lang="en-US" sz="2000" b="1" i="1" kern="1200" dirty="0" err="1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Geoffrin</a:t>
            </a:r>
            <a:endParaRPr lang="en-US" sz="2000" b="1" i="1" kern="1200" dirty="0">
              <a:solidFill>
                <a:srgbClr val="FFFFFF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1699-1777</a:t>
            </a:r>
            <a:endParaRPr lang="en-US" sz="2000" b="1" kern="1200" dirty="0">
              <a:solidFill>
                <a:srgbClr val="FFFFFF"/>
              </a:solidFill>
              <a:latin typeface="Calisto MT" panose="02040603050505030304" pitchFamily="18" charset="77"/>
              <a:ea typeface="+mj-ea"/>
              <a:cs typeface="+mj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554B7B-E6B2-0E41-9010-3823C9BE1D64}"/>
              </a:ext>
            </a:extLst>
          </p:cNvPr>
          <p:cNvSpPr txBox="1"/>
          <p:nvPr/>
        </p:nvSpPr>
        <p:spPr>
          <a:xfrm>
            <a:off x="6710289" y="190978"/>
            <a:ext cx="5340327" cy="8507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kern="1200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Marie de Vichy, Marquise du Deffand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Calisto MT" panose="02040603050505030304" pitchFamily="18" charset="77"/>
                <a:ea typeface="+mj-ea"/>
                <a:cs typeface="+mj-cs"/>
              </a:rPr>
              <a:t>1696-1780</a:t>
            </a:r>
          </a:p>
        </p:txBody>
      </p:sp>
      <p:pic>
        <p:nvPicPr>
          <p:cNvPr id="2" name="Rameau _ Les sauvages, _Forêts paisibles_, Les Indes galantes (Piau, Abadie).mp3" descr="Rameau _ Les sauvages, _Forêts paisibles_, Les Indes galantes (Piau, Abadie).mp3">
            <a:hlinkClick r:id="" action="ppaction://media"/>
            <a:extLst>
              <a:ext uri="{FF2B5EF4-FFF2-40B4-BE49-F238E27FC236}">
                <a16:creationId xmlns:a16="http://schemas.microsoft.com/office/drawing/2014/main" id="{EA7C13C3-1906-094E-93D6-655CA34D8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048" y="6105377"/>
            <a:ext cx="763353" cy="76335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E64F57-F1BD-4F4A-B510-A40274F59172}"/>
              </a:ext>
            </a:extLst>
          </p:cNvPr>
          <p:cNvSpPr txBox="1"/>
          <p:nvPr/>
        </p:nvSpPr>
        <p:spPr>
          <a:xfrm>
            <a:off x="838475" y="6283852"/>
            <a:ext cx="2631230" cy="569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b="1" i="1" kern="1200" dirty="0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Les </a:t>
            </a:r>
            <a:r>
              <a:rPr lang="en-US" sz="1400" b="1" i="1" kern="1200" dirty="0" err="1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Sauvages</a:t>
            </a:r>
            <a:r>
              <a:rPr lang="en-US" sz="1400" b="1" i="1" kern="1200" dirty="0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, Les </a:t>
            </a:r>
            <a:r>
              <a:rPr lang="en-US" sz="1400" b="1" i="1" kern="1200" dirty="0" err="1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Indes</a:t>
            </a:r>
            <a:r>
              <a:rPr lang="en-US" sz="1400" b="1" i="1" kern="1200" dirty="0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 </a:t>
            </a:r>
            <a:r>
              <a:rPr lang="en-US" sz="1400" b="1" i="1" kern="1200" dirty="0" err="1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galantes</a:t>
            </a:r>
            <a:endParaRPr lang="en-US" sz="1400" b="1" i="1" kern="1200" dirty="0">
              <a:solidFill>
                <a:srgbClr val="FFFFFF"/>
              </a:solidFill>
              <a:latin typeface="Calisto MT" panose="02040603050505030304" pitchFamily="18" charset="77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b="1" i="1" kern="1200" dirty="0">
                <a:solidFill>
                  <a:srgbClr val="FFFFFF"/>
                </a:solidFill>
                <a:latin typeface="Calisto MT" panose="02040603050505030304" pitchFamily="18" charset="77"/>
                <a:ea typeface="+mj-ea"/>
                <a:cs typeface="+mj-cs"/>
              </a:rPr>
              <a:t>Jean-Philippe Rameau</a:t>
            </a:r>
            <a:endParaRPr lang="en-US" sz="1400" b="1" kern="1200" dirty="0">
              <a:solidFill>
                <a:srgbClr val="FFFFFF"/>
              </a:solidFill>
              <a:latin typeface="Calisto MT" panose="02040603050505030304" pitchFamily="18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1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Visage humain, intérieur, portrait, personne&#10;&#10;Description générée automatiquement">
            <a:extLst>
              <a:ext uri="{FF2B5EF4-FFF2-40B4-BE49-F238E27FC236}">
                <a16:creationId xmlns:a16="http://schemas.microsoft.com/office/drawing/2014/main" id="{B84DE29F-3F10-6F42-9AAC-83E9542F8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62" r="21962" b="-2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DFBF45-E2F2-A749-88DF-B8B1666FEEBE}"/>
              </a:ext>
            </a:extLst>
          </p:cNvPr>
          <p:cNvSpPr txBox="1"/>
          <p:nvPr/>
        </p:nvSpPr>
        <p:spPr>
          <a:xfrm>
            <a:off x="2303500" y="1910969"/>
            <a:ext cx="4397432" cy="1622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Manon Roland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b="1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Egérie</a:t>
            </a:r>
            <a:r>
              <a:rPr lang="en-US" sz="20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 des Girondins</a:t>
            </a:r>
            <a:endParaRPr lang="en-US" sz="2000" b="1" i="1" dirty="0">
              <a:solidFill>
                <a:schemeClr val="bg1"/>
              </a:solidFill>
              <a:effectLst/>
              <a:latin typeface="Calisto MT" panose="02040603050505030304" pitchFamily="18" charset="77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Martyre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 de la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Calisto MT" panose="02040603050505030304" pitchFamily="18" charset="77"/>
              </a:rPr>
              <a:t>liberté</a:t>
            </a:r>
            <a:endParaRPr lang="en-US" sz="2000" b="1" i="1" dirty="0">
              <a:solidFill>
                <a:schemeClr val="bg1"/>
              </a:solidFill>
              <a:effectLst/>
              <a:latin typeface="Calisto MT" panose="02040603050505030304" pitchFamily="18" charset="77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b="1" dirty="0">
                <a:solidFill>
                  <a:schemeClr val="bg1"/>
                </a:solidFill>
                <a:latin typeface="Calisto MT" panose="02040603050505030304" pitchFamily="18" charset="77"/>
              </a:rPr>
              <a:t>1754-1793</a:t>
            </a:r>
          </a:p>
          <a:p>
            <a:pPr indent="-228600"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6" name="Image 15" descr="Une image contenant Visage humain, peinture, portrait, habits&#10;&#10;Description générée automatiquement">
            <a:extLst>
              <a:ext uri="{FF2B5EF4-FFF2-40B4-BE49-F238E27FC236}">
                <a16:creationId xmlns:a16="http://schemas.microsoft.com/office/drawing/2014/main" id="{B4F4AF3D-5736-114F-8E31-33EF9A3411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11" r="2145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E84862B-56D8-DF42-A564-E33436313C8A}"/>
              </a:ext>
            </a:extLst>
          </p:cNvPr>
          <p:cNvSpPr txBox="1"/>
          <p:nvPr/>
        </p:nvSpPr>
        <p:spPr>
          <a:xfrm>
            <a:off x="5441984" y="4097967"/>
            <a:ext cx="4397432" cy="121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Germaine de </a:t>
            </a:r>
            <a:r>
              <a:rPr lang="en-US" sz="2000" b="1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Staël</a:t>
            </a:r>
            <a:endParaRPr lang="en-US" sz="2000" b="1" i="1" dirty="0">
              <a:solidFill>
                <a:schemeClr val="bg1"/>
              </a:solidFill>
              <a:latin typeface="Calisto MT" panose="02040603050505030304" pitchFamily="18" charset="77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b="1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Salonnière</a:t>
            </a:r>
            <a:r>
              <a:rPr lang="en-US" sz="20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européenne</a:t>
            </a:r>
            <a:endParaRPr lang="en-US" sz="2000" b="1" i="1" dirty="0">
              <a:solidFill>
                <a:schemeClr val="bg1"/>
              </a:solidFill>
              <a:latin typeface="Calisto MT" panose="02040603050505030304" pitchFamily="18" charset="77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b="1" dirty="0">
                <a:solidFill>
                  <a:schemeClr val="bg1"/>
                </a:solidFill>
                <a:latin typeface="Calisto MT" panose="02040603050505030304" pitchFamily="18" charset="77"/>
              </a:rPr>
              <a:t>1766-1817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6280368-2F04-5847-ABF7-ED1A5C25BE57}"/>
              </a:ext>
            </a:extLst>
          </p:cNvPr>
          <p:cNvSpPr txBox="1"/>
          <p:nvPr/>
        </p:nvSpPr>
        <p:spPr>
          <a:xfrm>
            <a:off x="3123029" y="194440"/>
            <a:ext cx="5725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Calisto MT" panose="02040603050505030304" pitchFamily="18" charset="77"/>
              </a:rPr>
              <a:t>La Révolution française</a:t>
            </a:r>
          </a:p>
          <a:p>
            <a:pPr algn="ctr"/>
            <a:r>
              <a:rPr lang="fr-FR" sz="32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Les salons sont interdits</a:t>
            </a:r>
          </a:p>
        </p:txBody>
      </p:sp>
      <p:pic>
        <p:nvPicPr>
          <p:cNvPr id="3" name="Mozart - Voi che sapete (Cecilia Bartoli) HD subtitles.mp3" descr="Mozart - Voi che sapete (Cecilia Bartoli) HD subtitles.mp3">
            <a:hlinkClick r:id="" action="ppaction://media"/>
            <a:extLst>
              <a:ext uri="{FF2B5EF4-FFF2-40B4-BE49-F238E27FC236}">
                <a16:creationId xmlns:a16="http://schemas.microsoft.com/office/drawing/2014/main" id="{610D7272-C097-7E44-8EC8-D3171A473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95702" y="5927678"/>
            <a:ext cx="812800" cy="812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4DA5179-FD5B-4B4D-AB63-EB990061AA9C}"/>
              </a:ext>
            </a:extLst>
          </p:cNvPr>
          <p:cNvSpPr txBox="1"/>
          <p:nvPr/>
        </p:nvSpPr>
        <p:spPr>
          <a:xfrm>
            <a:off x="4392048" y="6180996"/>
            <a:ext cx="3138909" cy="559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14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Les </a:t>
            </a:r>
            <a:r>
              <a:rPr lang="en-US" sz="1400" b="1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Noces</a:t>
            </a:r>
            <a:r>
              <a:rPr lang="en-US" sz="14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 de Figaro, </a:t>
            </a:r>
            <a:r>
              <a:rPr lang="en-US" sz="1400" b="1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l’Air</a:t>
            </a:r>
            <a:r>
              <a:rPr lang="en-US" sz="14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 de </a:t>
            </a:r>
            <a:r>
              <a:rPr lang="en-US" sz="1400" b="1" i="1" dirty="0" err="1">
                <a:solidFill>
                  <a:schemeClr val="bg1"/>
                </a:solidFill>
                <a:latin typeface="Calisto MT" panose="02040603050505030304" pitchFamily="18" charset="77"/>
              </a:rPr>
              <a:t>Chérubin</a:t>
            </a:r>
            <a:r>
              <a:rPr lang="en-US" sz="14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1400" b="1" i="1" dirty="0">
                <a:solidFill>
                  <a:schemeClr val="bg1"/>
                </a:solidFill>
                <a:latin typeface="Calisto MT" panose="02040603050505030304" pitchFamily="18" charset="77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Calisto MT" panose="02040603050505030304" pitchFamily="18" charset="77"/>
              </a:rPr>
              <a:t>Mozart</a:t>
            </a:r>
          </a:p>
        </p:txBody>
      </p:sp>
    </p:spTree>
    <p:extLst>
      <p:ext uri="{BB962C8B-B14F-4D97-AF65-F5344CB8AC3E}">
        <p14:creationId xmlns:p14="http://schemas.microsoft.com/office/powerpoint/2010/main" val="11281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377</Words>
  <Application>Microsoft Macintosh PowerPoint</Application>
  <PresentationFormat>Grand écran</PresentationFormat>
  <Paragraphs>120</Paragraphs>
  <Slides>10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Calisto MT</vt:lpstr>
      <vt:lpstr>Century Schoolbook</vt:lpstr>
      <vt:lpstr>Times New Roman</vt:lpstr>
      <vt:lpstr>Thème Office</vt:lpstr>
      <vt:lpstr>Présentation PowerPoint</vt:lpstr>
      <vt:lpstr>Présentation PowerPoint</vt:lpstr>
      <vt:lpstr>Les salonnières,    qui sont-elles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REYNAUD</dc:creator>
  <cp:lastModifiedBy>Pierre REYNAUD</cp:lastModifiedBy>
  <cp:revision>21</cp:revision>
  <dcterms:created xsi:type="dcterms:W3CDTF">2024-02-27T15:09:48Z</dcterms:created>
  <dcterms:modified xsi:type="dcterms:W3CDTF">2024-04-03T14:27:17Z</dcterms:modified>
</cp:coreProperties>
</file>